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7"/>
  </p:handoutMasterIdLst>
  <p:sldIdLst>
    <p:sldId id="276" r:id="rId3"/>
    <p:sldId id="277" r:id="rId4"/>
    <p:sldId id="318" r:id="rId6"/>
    <p:sldId id="257" r:id="rId7"/>
    <p:sldId id="319" r:id="rId8"/>
    <p:sldId id="320" r:id="rId9"/>
    <p:sldId id="390" r:id="rId10"/>
    <p:sldId id="321" r:id="rId11"/>
    <p:sldId id="322" r:id="rId12"/>
    <p:sldId id="398" r:id="rId13"/>
    <p:sldId id="323" r:id="rId14"/>
    <p:sldId id="399" r:id="rId15"/>
    <p:sldId id="400" r:id="rId16"/>
    <p:sldId id="401" r:id="rId17"/>
    <p:sldId id="402" r:id="rId18"/>
    <p:sldId id="403" r:id="rId19"/>
    <p:sldId id="404" r:id="rId20"/>
    <p:sldId id="407" r:id="rId21"/>
    <p:sldId id="408" r:id="rId22"/>
    <p:sldId id="409" r:id="rId23"/>
    <p:sldId id="410" r:id="rId24"/>
    <p:sldId id="411" r:id="rId25"/>
    <p:sldId id="283" r:id="rId2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2" Type="http://schemas.openxmlformats.org/officeDocument/2006/relationships/customXml" Target="../customXml/item1.xml"/><Relationship Id="rId31" Type="http://schemas.openxmlformats.org/officeDocument/2006/relationships/customXmlProps" Target="../customXml/itemProps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B3D72F79-8D12-4E95-BD8F-1E4847E72B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 hasCustomPrompt="tru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 hasCustomPrompt="true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 hasCustomPrompt="tru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3" Type="http://schemas.openxmlformats.org/officeDocument/2006/relationships/notesSlide" Target="../notesSlides/notesSlide15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8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0" name="图片 9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3" name="图片 32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8" name="图片 37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9" name="图片 38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2" name="图片 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6300"/>
            <a:ext cx="12192000" cy="6380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1456626" y="3281619"/>
            <a:ext cx="15271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INTELLIGENT</a:t>
            </a:r>
            <a:endParaRPr lang="en-US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BUSINESS</a:t>
            </a:r>
            <a:endParaRPr lang="en-US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true"/>
          <p:nvPr/>
        </p:nvSpPr>
        <p:spPr>
          <a:xfrm>
            <a:off x="4048125" y="2212975"/>
            <a:ext cx="68992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4400" spc="300" dirty="0">
                <a:solidFill>
                  <a:srgbClr val="C31F23"/>
                </a:solidFill>
                <a:latin typeface="微软雅黑" panose="020B0503020204020204" charset="-122"/>
                <a:ea typeface="微软雅黑" panose="020B0503020204020204" charset="-122"/>
                <a:cs typeface="经典综艺体简" panose="02010609000101010101" pitchFamily="49" charset="-122"/>
              </a:rPr>
              <a:t>第五部分：案例分析</a:t>
            </a:r>
            <a:endParaRPr lang="en-US" altLang="zh-CN" sz="4400" spc="300" dirty="0">
              <a:solidFill>
                <a:srgbClr val="C31F23"/>
              </a:solidFill>
              <a:latin typeface="微软雅黑" panose="020B0503020204020204" charset="-122"/>
              <a:ea typeface="微软雅黑" panose="020B0503020204020204" charset="-122"/>
              <a:cs typeface="经典综艺体简" panose="02010609000101010101" pitchFamily="49" charset="-122"/>
            </a:endParaRPr>
          </a:p>
        </p:txBody>
      </p:sp>
      <p:pic>
        <p:nvPicPr>
          <p:cNvPr id="6" name="图片 5"/>
          <p:cNvPicPr>
            <a:picLocks noChangeAspect="true"/>
          </p:cNvPicPr>
          <p:nvPr userDrawn="true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9042082" y="79375"/>
            <a:ext cx="3352802" cy="838200"/>
          </a:xfrm>
          <a:prstGeom prst="rect">
            <a:avLst/>
          </a:prstGeom>
        </p:spPr>
      </p:pic>
      <p:pic>
        <p:nvPicPr>
          <p:cNvPr id="3" name="44B7C0F4-79DB-4F8B-9303-0E098D69D8BE-1" descr="/tmp/qt_temp.XV2261qt_temp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120" y="4352290"/>
            <a:ext cx="1305560" cy="1305560"/>
          </a:xfrm>
          <a:prstGeom prst="rect">
            <a:avLst/>
          </a:prstGeom>
        </p:spPr>
      </p:pic>
      <p:pic>
        <p:nvPicPr>
          <p:cNvPr id="9" name="图片 8" descr="ascending-graph-1173935_640"/>
          <p:cNvPicPr>
            <a:picLocks noChangeAspect="true"/>
          </p:cNvPicPr>
          <p:nvPr/>
        </p:nvPicPr>
        <p:blipFill>
          <a:blip r:embed="rId6"/>
          <a:srcRect l="9646" t="8419" r="14271" b="11346"/>
          <a:stretch>
            <a:fillRect/>
          </a:stretch>
        </p:blipFill>
        <p:spPr>
          <a:xfrm>
            <a:off x="1553845" y="2212975"/>
            <a:ext cx="1333500" cy="935990"/>
          </a:xfrm>
          <a:prstGeom prst="rect">
            <a:avLst/>
          </a:prstGeom>
        </p:spPr>
      </p:pic>
      <p:pic>
        <p:nvPicPr>
          <p:cNvPr id="5" name="44B7C0F4-79DB-4F8B-9303-0E098D69D8BE-2" descr="qt_temp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7584440" y="4352925"/>
            <a:ext cx="1305560" cy="1305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8563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网红电商：三级支撑下的爆炸性商业机会（续）</a:t>
            </a:r>
            <a:endParaRPr 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473200" y="720725"/>
            <a:ext cx="9546590" cy="5954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电商平台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在淘宝上，网红品牌可以通过店铺和系统</a:t>
            </a:r>
            <a:r>
              <a:rPr lang="zh-CN" altLang="en-US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接触迎接海量的用户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，因为淘宝能够承受巨大用户流量的流入，网红才能完成自己最擅长的</a:t>
            </a:r>
            <a:r>
              <a:rPr lang="zh-CN" altLang="en-US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饥饿营销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，通过预售抢货的模式，充分吊足“粉丝”的胃口，然后进行疯狂抢购。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社交媒体平台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通过微博、微信、直播等社交媒体，网红电商能够跟海量用户进行直接沟通交流，这种沟通方式不仅能够塑造自己的形象，</a:t>
            </a:r>
            <a:r>
              <a:rPr lang="zh-CN" altLang="en-US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构建“粉丝”社群，也能够通过“粉丝”测试新款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。网红店铺可以在上新前几个星期就开始发放商品的图片，根据粉丝的点赞、转发和评论，比较精确地预估产量，以及上新时应该如何安排库存。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快速反应供应链平台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浙江和广州过去十多年来逐渐形成了快速反应供应链平台，这些平台在不断进行互联网化，打通与电商和社交平台之间的关节，一般的服装品牌一年大概上新4-6次，网红电商的佼佼者能做到两三个星期就有一次上新，因此，</a:t>
            </a:r>
            <a:r>
              <a:rPr lang="zh-CN" altLang="en-US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有大量返单能力的快速反应供应链平台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便成为网红电商的一个重要支撑。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-2" y="2575"/>
            <a:ext cx="12192002" cy="6851867"/>
            <a:chOff x="-2" y="2575"/>
            <a:chExt cx="12192002" cy="6851867"/>
          </a:xfrm>
        </p:grpSpPr>
        <p:pic>
          <p:nvPicPr>
            <p:cNvPr id="29" name="图片 28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0" name="图片 29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1" name="图片 30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2" name="图片 31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网红品牌的打造之路</a:t>
            </a:r>
            <a:endParaRPr 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238885" y="720725"/>
            <a:ext cx="97142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在传统商业时代，流量的入口是有形的，大多集中于那些一线商圈的实体店，互联网时代，最大的流量入口已经变成淘宝的搜索框，下一个时代，流量入口的天平很可能会向那些有大量粉丝的网红倾斜。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42745" y="2296795"/>
            <a:ext cx="3832225" cy="2978150"/>
            <a:chOff x="2812" y="3089"/>
            <a:chExt cx="6932" cy="5521"/>
          </a:xfrm>
        </p:grpSpPr>
        <p:pic>
          <p:nvPicPr>
            <p:cNvPr id="2" name="图片 1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7" y="3089"/>
              <a:ext cx="6842" cy="428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true"/>
            </p:cNvPicPr>
            <p:nvPr/>
          </p:nvPicPr>
          <p:blipFill>
            <a:blip r:embed="rId5"/>
            <a:srcRect t="30384" b="37362"/>
            <a:stretch>
              <a:fillRect/>
            </a:stretch>
          </p:blipFill>
          <p:spPr>
            <a:xfrm>
              <a:off x="2812" y="7266"/>
              <a:ext cx="6932" cy="1345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64250" y="2296795"/>
            <a:ext cx="4363720" cy="2843530"/>
          </a:xfrm>
          <a:prstGeom prst="rect">
            <a:avLst/>
          </a:prstGeom>
        </p:spPr>
      </p:pic>
      <p:sp>
        <p:nvSpPr>
          <p:cNvPr id="6" name="文本框 5"/>
          <p:cNvSpPr txBox="true"/>
          <p:nvPr/>
        </p:nvSpPr>
        <p:spPr>
          <a:xfrm>
            <a:off x="1441450" y="5509895"/>
            <a:ext cx="97142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打造网红的过程和娱乐公司打造明星的过程，在某种程度上是相同的，几乎都是像流水线一般培养、推出，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网红运营机构就是从传统的淘宝运营直接转型为网红孵化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的。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网红品牌的打造之路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以张大奕为例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238885" y="717550"/>
            <a:ext cx="9714230" cy="6092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sz="2000" b="1">
                <a:latin typeface="微软雅黑" panose="020B0503020204020204" charset="-122"/>
                <a:ea typeface="微软雅黑" panose="020B0503020204020204" charset="-122"/>
              </a:rPr>
              <a:t>创立</a:t>
            </a:r>
            <a:r>
              <a:rPr sz="2000">
                <a:latin typeface="微软雅黑" panose="020B0503020204020204" charset="-122"/>
                <a:ea typeface="微软雅黑" panose="020B0503020204020204" charset="-122"/>
              </a:rPr>
              <a:t>：张大奕是模特出身，她的淘宝店以女装为主，凭借自身的外形优势和对服饰潮流的敏锐嗅觉，张大奕很快就有了自己店铺的第一批粉丝，在淘宝的</a:t>
            </a:r>
            <a:r>
              <a:rPr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第一年，她的店铺就实现了从0到“皇冠”的突破</a:t>
            </a:r>
            <a:r>
              <a:rPr sz="2000">
                <a:latin typeface="微软雅黑" panose="020B0503020204020204" charset="-122"/>
                <a:ea typeface="微软雅黑" panose="020B0503020204020204" charset="-122"/>
              </a:rPr>
              <a:t>，更难以让人相信的是，其</a:t>
            </a:r>
            <a:r>
              <a:rPr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粉丝的复购率几乎达到百分之百</a:t>
            </a:r>
            <a:r>
              <a:rPr sz="20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sz="20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sz="2000" b="1">
                <a:latin typeface="微软雅黑" panose="020B0503020204020204" charset="-122"/>
                <a:ea typeface="微软雅黑" panose="020B0503020204020204" charset="-122"/>
              </a:rPr>
              <a:t>发展壮大</a:t>
            </a:r>
            <a:r>
              <a:rPr sz="2000">
                <a:latin typeface="微软雅黑" panose="020B0503020204020204" charset="-122"/>
                <a:ea typeface="微软雅黑" panose="020B0503020204020204" charset="-122"/>
              </a:rPr>
              <a:t>：在2016年的双十一购物节，张大奕的店铺称为</a:t>
            </a:r>
            <a:r>
              <a:rPr lang="zh-CN"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首个</a:t>
            </a:r>
            <a:r>
              <a:rPr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销售量突破一亿元的女装店</a:t>
            </a:r>
            <a:r>
              <a:rPr sz="2000">
                <a:latin typeface="微软雅黑" panose="020B0503020204020204" charset="-122"/>
                <a:ea typeface="微软雅黑" panose="020B0503020204020204" charset="-122"/>
              </a:rPr>
              <a:t>，2017年初，张大奕的个人</a:t>
            </a:r>
            <a:r>
              <a:rPr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微博粉丝量达到近500万</a:t>
            </a:r>
            <a:r>
              <a:rPr sz="2000">
                <a:latin typeface="微软雅黑" panose="020B0503020204020204" charset="-122"/>
                <a:ea typeface="微软雅黑" panose="020B0503020204020204" charset="-122"/>
              </a:rPr>
              <a:t>，拥有如此庞大的粉丝队伍，张大奕的店铺想不火都难。</a:t>
            </a:r>
            <a:endParaRPr sz="20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sz="2000" b="1">
                <a:latin typeface="微软雅黑" panose="020B0503020204020204" charset="-122"/>
                <a:ea typeface="微软雅黑" panose="020B0503020204020204" charset="-122"/>
              </a:rPr>
              <a:t>客户致上</a:t>
            </a:r>
            <a:r>
              <a:rPr sz="2000">
                <a:latin typeface="微软雅黑" panose="020B0503020204020204" charset="-122"/>
                <a:ea typeface="微软雅黑" panose="020B0503020204020204" charset="-122"/>
              </a:rPr>
              <a:t>：张大奕的成功，靠的绝非仅仅是运气或者所谓的时势，而是她</a:t>
            </a:r>
            <a:r>
              <a:rPr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对粉丝的耐心与责任心</a:t>
            </a:r>
            <a:r>
              <a:rPr sz="2000">
                <a:latin typeface="微软雅黑" panose="020B0503020204020204" charset="-122"/>
                <a:ea typeface="微软雅黑" panose="020B0503020204020204" charset="-122"/>
              </a:rPr>
              <a:t>，以及她的颜值、个性、品位等一系列原因。有一次，一位粉丝质疑店铺中的一条围巾价格过高，为打消粉丝的顾虑、赢得消费者的信任，张大奕专门拍摄了一条5分钟的小视频，详细剖析了这条围巾的价值所在。这一举动赢得了大量粉丝的赞赏，飞速上涨的销量就是最好的证明。至于在评论区</a:t>
            </a:r>
            <a:r>
              <a:rPr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与消费者互动，耐心回复所有问题和质疑</a:t>
            </a:r>
            <a:r>
              <a:rPr sz="2000">
                <a:latin typeface="微软雅黑" panose="020B0503020204020204" charset="-122"/>
                <a:ea typeface="微软雅黑" panose="020B0503020204020204" charset="-122"/>
              </a:rPr>
              <a:t>，还有在微博等平台上发布照片、文章，赠送小礼物等更是家常便饭。</a:t>
            </a:r>
            <a:endParaRPr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网红品牌的打造之路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以张大奕为例</a:t>
            </a:r>
            <a:endParaRPr 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238885" y="895985"/>
            <a:ext cx="971423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000" b="1"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：网红经济是市场和品牌的互联网化，是继广告互联网化和零售互联网化之后的一个新的浪潮。</a:t>
            </a:r>
            <a:r>
              <a:rPr lang="zh-CN"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网红电商的运营机制与C2B模式的“客户第一、客户驱动”原则极为相似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，先跟客户产生连接和互动，在此基础上形成认同，然后才有品牌，品牌是网红和粉丝共同创造出来的社区认同的结果，</a:t>
            </a:r>
            <a:r>
              <a:rPr lang="zh-CN"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网红电商的模式非常符合C2B模式的理念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，而C2B是未来最核心的商业模式，因此，</a:t>
            </a:r>
            <a:r>
              <a:rPr lang="zh-CN"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网红电商的快速崛起是商业发展的必然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rcRect l="4101" t="8167" r="4101" b="16357"/>
          <a:stretch>
            <a:fillRect/>
          </a:stretch>
        </p:blipFill>
        <p:spPr>
          <a:xfrm>
            <a:off x="1362075" y="3797300"/>
            <a:ext cx="4738370" cy="23063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060" y="3650615"/>
            <a:ext cx="3900805" cy="259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网红经济背后的社会学分析</a:t>
            </a:r>
            <a:endParaRPr 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238885" y="895985"/>
            <a:ext cx="971423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每个人从出生起就是一个独立的个体，这样的属性优势与劣势同样明显，优势是每个人都有自己的个性和特点，劣势是</a:t>
            </a:r>
            <a:r>
              <a:rPr lang="zh-CN" altLang="en-US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每个人从本质上都是孤独的，渴望被关注和理解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。正因为有这样的需求，人类组建了社会，选择了群居生活抱团取暖，</a:t>
            </a:r>
            <a:r>
              <a:rPr lang="zh-CN" altLang="en-US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互联网的诞生、移动通信工具的进化，使得人们进行交流的限制被无限缩小，人们越来越容易找到自己的圈层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，网红电商之所以能够得到“粉丝”的狂热追捧，就是因为他们敢于表达自己、展示自己的个性与心情，这样的属性自然能够吸引越来越多的有相似性格的粉丝加入。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641090"/>
            <a:ext cx="4652010" cy="27387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5"/>
          <a:srcRect l="1752" t="12574" r="124"/>
          <a:stretch>
            <a:fillRect/>
          </a:stretch>
        </p:blipFill>
        <p:spPr>
          <a:xfrm>
            <a:off x="6550660" y="3480435"/>
            <a:ext cx="4346575" cy="3059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3985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网红品牌与传统品牌的区别</a:t>
            </a:r>
            <a:endParaRPr 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238885" y="781050"/>
            <a:ext cx="9714230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品牌打造方式不同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传统企业是先有战略，再有产品，然后才有品牌定位和广告规划，将广告进行媒体投放开始传播，继而影响公众对品牌的认知，传播后，企业会通过渠道让商品和用户进行接触，形成销售。这种模式决定了</a:t>
            </a:r>
            <a:r>
              <a:rPr lang="zh-CN" altLang="en-US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传统品牌是静态的、固化的，消费者只能被动接收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网红品牌是由网红和粉丝共同创造和运营的，消费者不需要被说服，因为他们早已认同了该网红品牌，这是两者的本质区别，</a:t>
            </a:r>
            <a:r>
              <a:rPr lang="zh-CN" altLang="en-US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只有认同，才有网红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品牌生命力不同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粉丝对于网红极为爱护，如果网红优缺点他们往往能够容忍甚至鼓励，愿意帮助网红成长，因为他们认为网红的成长也意味着自我的成长。但传统品牌一旦出现一点纰漏，很快会成为一个公关危机。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560" y="5119370"/>
            <a:ext cx="5656580" cy="1519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网红品牌与传统品牌的区别（续）</a:t>
            </a:r>
            <a:endParaRPr 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238885" y="895985"/>
            <a:ext cx="97142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品牌转化率不同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网红品牌的实际转化率比传统品牌高很多，因为粉丝认为自己参与了整个过程，网红商品就是自己的孩子，孩子即便有一些问题，终归也是亲生的，大多会选择无条件支持。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223010" y="3668395"/>
            <a:ext cx="4585970" cy="2566035"/>
            <a:chOff x="1200" y="5079"/>
            <a:chExt cx="8555" cy="4702"/>
          </a:xfrm>
        </p:grpSpPr>
        <p:pic>
          <p:nvPicPr>
            <p:cNvPr id="4" name="图片 3"/>
            <p:cNvPicPr>
              <a:picLocks noChangeAspect="true"/>
            </p:cNvPicPr>
            <p:nvPr/>
          </p:nvPicPr>
          <p:blipFill>
            <a:blip r:embed="rId4"/>
            <a:srcRect l="6259" t="13850" r="5867" b="14733"/>
            <a:stretch>
              <a:fillRect/>
            </a:stretch>
          </p:blipFill>
          <p:spPr>
            <a:xfrm>
              <a:off x="1569" y="5357"/>
              <a:ext cx="3713" cy="13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0" y="7308"/>
              <a:ext cx="3492" cy="2360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true"/>
            </p:cNvPicPr>
            <p:nvPr/>
          </p:nvPicPr>
          <p:blipFill>
            <a:blip r:embed="rId6"/>
            <a:srcRect l="15820" t="33346" r="15807" b="33346"/>
            <a:stretch>
              <a:fillRect/>
            </a:stretch>
          </p:blipFill>
          <p:spPr>
            <a:xfrm>
              <a:off x="5917" y="5079"/>
              <a:ext cx="3838" cy="1870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true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2" y="7759"/>
              <a:ext cx="4043" cy="2022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6564630" y="3719195"/>
            <a:ext cx="4363720" cy="2498090"/>
            <a:chOff x="10343" y="5184"/>
            <a:chExt cx="8060" cy="4597"/>
          </a:xfrm>
        </p:grpSpPr>
        <p:pic>
          <p:nvPicPr>
            <p:cNvPr id="9" name="图片 8"/>
            <p:cNvPicPr>
              <a:picLocks noChangeAspect="true"/>
            </p:cNvPicPr>
            <p:nvPr/>
          </p:nvPicPr>
          <p:blipFill>
            <a:blip r:embed="rId8"/>
            <a:srcRect l="6889" t="11000" r="9244" b="10567"/>
            <a:stretch>
              <a:fillRect/>
            </a:stretch>
          </p:blipFill>
          <p:spPr>
            <a:xfrm>
              <a:off x="10787" y="5184"/>
              <a:ext cx="3220" cy="2008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true"/>
            </p:cNvPicPr>
            <p:nvPr/>
          </p:nvPicPr>
          <p:blipFill>
            <a:blip r:embed="rId9"/>
            <a:srcRect l="11908" t="23966" r="14403" b="21730"/>
            <a:stretch>
              <a:fillRect/>
            </a:stretch>
          </p:blipFill>
          <p:spPr>
            <a:xfrm>
              <a:off x="14735" y="5544"/>
              <a:ext cx="3515" cy="1287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true"/>
            </p:cNvPicPr>
            <p:nvPr/>
          </p:nvPicPr>
          <p:blipFill>
            <a:blip r:embed="rId10"/>
            <a:srcRect l="7437" t="25689" r="7622" b="29728"/>
            <a:stretch>
              <a:fillRect/>
            </a:stretch>
          </p:blipFill>
          <p:spPr>
            <a:xfrm>
              <a:off x="10343" y="8163"/>
              <a:ext cx="4109" cy="1618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true"/>
            </p:cNvPicPr>
            <p:nvPr/>
          </p:nvPicPr>
          <p:blipFill>
            <a:blip r:embed="rId11"/>
            <a:srcRect l="7734" t="23893" r="7227" b="24076"/>
            <a:stretch>
              <a:fillRect/>
            </a:stretch>
          </p:blipFill>
          <p:spPr>
            <a:xfrm>
              <a:off x="14989" y="7692"/>
              <a:ext cx="3414" cy="20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网红的核心竞争力</a:t>
            </a:r>
            <a:endParaRPr 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238885" y="895985"/>
            <a:ext cx="97142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网红的吸引力和强大的能量并非源于美丽的外表，况且燕瘦环肥，各有所好，要想凝聚粉丝，真正重要的反而是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鲜明的性格和独特的内涵，以及在特定领域的专长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。对着微信、直播等平台的强势崛起，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走小众路线、原创内容质量颇高的网红在国内井喷式出现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要想在众多网红中脱颖而出并且经久不衰，就一定要有自己的一技之长，比如曾经留美的许静，靠分享很多关于红酒的专业知识，收获了一批忠实粉丝，并被粉丝奉为“红酒界的皇后”。打铁还需自身硬，综合实力过硬才最有生命力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rcRect l="15290" t="25245" r="24762"/>
          <a:stretch>
            <a:fillRect/>
          </a:stretch>
        </p:blipFill>
        <p:spPr>
          <a:xfrm>
            <a:off x="741680" y="4321810"/>
            <a:ext cx="2760980" cy="1936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230" y="3874135"/>
            <a:ext cx="2265680" cy="26492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6"/>
          <a:srcRect l="23349" t="6818" r="13568" b="29287"/>
          <a:stretch>
            <a:fillRect/>
          </a:stretch>
        </p:blipFill>
        <p:spPr>
          <a:xfrm>
            <a:off x="3830955" y="4192270"/>
            <a:ext cx="2105025" cy="2195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9899015" y="3872230"/>
            <a:ext cx="1562100" cy="2651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网红电商符合电商发展趋势</a:t>
            </a:r>
            <a:endParaRPr 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238885" y="786765"/>
            <a:ext cx="97142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电商新特征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：随着移动互联网的不断优化和普及，电商最为重要的特征是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社交化和移动化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，不再像传统电商时代一般，只依靠丰富的商品和低廉的价格吸引用户，在这样的大背景下，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用户的购物体验越来越受到重视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" sz="2000" b="1">
                <a:latin typeface="微软雅黑" panose="020B0503020204020204" charset="-122"/>
                <a:ea typeface="微软雅黑" panose="020B0503020204020204" charset="-122"/>
              </a:rPr>
              <a:t>网红电商属性</a:t>
            </a:r>
            <a:r>
              <a:rPr lang="zh-CN" altLang="" sz="2000">
                <a:latin typeface="微软雅黑" panose="020B0503020204020204" charset="-122"/>
                <a:ea typeface="微软雅黑" panose="020B0503020204020204" charset="-122"/>
              </a:rPr>
              <a:t>：网红电商以一种“短小精悍”的存在，网罗着越来越多更能彰显店铺品位、符合用户个性的商品，</a:t>
            </a:r>
            <a:r>
              <a:rPr lang="zh-CN" altLang=""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服务于某一个特定的用户群体，并且以互动社交的方式维护自己的用户群</a:t>
            </a:r>
            <a:r>
              <a:rPr lang="zh-CN" altLang="" sz="2000">
                <a:latin typeface="微软雅黑" panose="020B0503020204020204" charset="-122"/>
                <a:ea typeface="微软雅黑" panose="020B0503020204020204" charset="-122"/>
              </a:rPr>
              <a:t>，打造独一无二的品牌。通过与粉丝的频繁社交活动建立其极强的用户黏性，让</a:t>
            </a:r>
            <a:r>
              <a:rPr lang="zh-CN" altLang=""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粉丝和网红、网红店铺之间形成水乳交融般的深厚关系</a:t>
            </a:r>
            <a:r>
              <a:rPr lang="zh-CN" altLang="" sz="20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485" y="4227830"/>
            <a:ext cx="5245735" cy="21615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true"/>
          </p:cNvPicPr>
          <p:nvPr/>
        </p:nvPicPr>
        <p:blipFill>
          <a:blip r:embed="rId5"/>
          <a:srcRect l="7497" t="6286" r="2379"/>
          <a:stretch>
            <a:fillRect/>
          </a:stretch>
        </p:blipFill>
        <p:spPr>
          <a:xfrm>
            <a:off x="1731010" y="4293235"/>
            <a:ext cx="2519045" cy="2282190"/>
          </a:xfrm>
          <a:prstGeom prst="rect">
            <a:avLst/>
          </a:prstGeom>
        </p:spPr>
      </p:pic>
      <p:sp>
        <p:nvSpPr>
          <p:cNvPr id="9" name="文本框 8"/>
          <p:cNvSpPr txBox="true"/>
          <p:nvPr/>
        </p:nvSpPr>
        <p:spPr>
          <a:xfrm>
            <a:off x="7394575" y="6389370"/>
            <a:ext cx="1266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如涵旗下网红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新品牌建设的四大基点</a:t>
            </a:r>
            <a:endParaRPr 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238885" y="786765"/>
            <a:ext cx="9714230" cy="2722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网红电商开创了品牌互联网化的一些创新打法，体现了未来品牌构建的一些重要元素和一种全新的品牌建设思路，从中可凝练出新品牌建设的四大基点。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与消费者之间持续进行深度互动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旧品牌是被动的、单向的传播，</a:t>
            </a:r>
            <a:r>
              <a:rPr lang="zh-CN" altLang="en-US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新品牌则是与消费者持续的互动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。像网红电商这种新品牌的建设过程中，互动贯穿其中，从着装风格的讨论到具体某款衣服的设计、销售，以及售后服务，网红和粉丝之间持续进行着深度互动，</a:t>
            </a:r>
            <a:r>
              <a:rPr lang="zh-CN" altLang="en-US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社区建设和品牌建设同步进行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885" y="3683635"/>
            <a:ext cx="4970145" cy="2797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320" y="3596640"/>
            <a:ext cx="4144010" cy="297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9579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本部分简介</a:t>
            </a:r>
            <a:endParaRPr 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2"/>
          <p:cNvSpPr>
            <a:spLocks noGrp="true"/>
          </p:cNvSpPr>
          <p:nvPr>
            <p:ph type="title"/>
          </p:nvPr>
        </p:nvSpPr>
        <p:spPr>
          <a:xfrm>
            <a:off x="1986280" y="2287270"/>
            <a:ext cx="669290" cy="2041525"/>
          </a:xfrm>
        </p:spPr>
        <p:txBody>
          <a:bodyPr vert="horz" wrap="square" lIns="91440" tIns="45720" rIns="91440" bIns="45720" anchor="ctr" anchorCtr="false">
            <a:noAutofit/>
          </a:bodyPr>
          <a:p>
            <a:pPr eaLnBrk="1" hangingPunct="1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本部分大纲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83"/>
          <p:cNvSpPr>
            <a:spLocks noChangeArrowheads="true"/>
          </p:cNvSpPr>
          <p:nvPr/>
        </p:nvSpPr>
        <p:spPr bwMode="auto">
          <a:xfrm>
            <a:off x="3543935" y="2829243"/>
            <a:ext cx="6240780" cy="119888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anchor="ctr">
            <a:spAutoFit/>
          </a:bodyPr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 淘宝的演化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第二节  新品牌：网红时代的品牌打造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" y="2575"/>
            <a:ext cx="12192002" cy="6851867"/>
            <a:chOff x="-2" y="2575"/>
            <a:chExt cx="12192002" cy="6851867"/>
          </a:xfrm>
        </p:grpSpPr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false" advTm="0"/>
    </mc:Choice>
    <mc:Fallback>
      <p:transition advClick="false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新品牌建设的四大基点（续）</a:t>
            </a:r>
            <a:endParaRPr 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238885" y="786765"/>
            <a:ext cx="971423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通过个性化社交网络触达消费者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旧品牌通过中心化渠道（央视、门户、搜索引擎）触达消费者，它们对消费者的触达效果本质上差别不大，属于标准化模式，</a:t>
            </a:r>
            <a:r>
              <a:rPr lang="zh-CN" altLang="en-US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很难让消费者产生情感认同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新品牌通过微信、微博、直播等</a:t>
            </a:r>
            <a:r>
              <a:rPr lang="zh-CN" altLang="en-US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分布式的社交网络触达消费者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，同时通过点评等互动的方法在消费者中口口相传，最终影响更大的消费人群，</a:t>
            </a:r>
            <a:r>
              <a:rPr lang="zh-CN" altLang="en-US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使消费者和品牌之间产生天然的亲和感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940" y="3406775"/>
            <a:ext cx="4857115" cy="27641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5"/>
          <a:srcRect t="54781" b="2043"/>
          <a:stretch>
            <a:fillRect/>
          </a:stretch>
        </p:blipFill>
        <p:spPr>
          <a:xfrm>
            <a:off x="6483985" y="3488055"/>
            <a:ext cx="4606290" cy="2602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新品牌建设的四大基点（续）</a:t>
            </a:r>
            <a:endParaRPr 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238885" y="786765"/>
            <a:ext cx="9714230" cy="2630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通过复杂的人格化表达，在消费者之间产生情感共振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传统品牌往往必须抽象成一个或者最多两三个核心要素来传播，因为中心化渠道，类似一个</a:t>
            </a:r>
            <a:r>
              <a:rPr lang="zh-CN" altLang="en-US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几秒钟的广告，能够覆盖的内容和传达的信息非常有限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新品牌的传播可以包含很多十分复杂的信息，</a:t>
            </a:r>
            <a:r>
              <a:rPr lang="zh-CN" altLang="en-US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并强调人格化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，它可以</a:t>
            </a:r>
            <a:r>
              <a:rPr lang="zh-CN" altLang="en-US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多角度地与消费者进行持续互动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，让消费者对品牌产生更多元的认知，以及更深层次的情感共振。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网红与明星代言截然不同，因为网红要全情投入某个商品，使该商品称为有温度的品牌。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950" y="3925570"/>
            <a:ext cx="5005070" cy="2273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75" y="3675380"/>
            <a:ext cx="4278630" cy="2774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新品牌建设的四大基点（续）</a:t>
            </a:r>
            <a:endParaRPr 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238885" y="786765"/>
            <a:ext cx="9714230" cy="3461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将原本割裂的职能部门有机融合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">
                <a:latin typeface="微软雅黑" panose="020B0503020204020204" charset="-122"/>
                <a:ea typeface="微软雅黑" panose="020B0503020204020204" charset="-122"/>
              </a:rPr>
              <a:t>传统的企业，研发、产品、市场、渠道和生产基本上都是</a:t>
            </a:r>
            <a:r>
              <a:rPr lang="zh-CN" altLang="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线性沟通，缺少配合打法</a:t>
            </a:r>
            <a:r>
              <a:rPr lang="zh-CN" altLang="">
                <a:latin typeface="微软雅黑" panose="020B0503020204020204" charset="-122"/>
                <a:ea typeface="微软雅黑" panose="020B0503020204020204" charset="-122"/>
              </a:rPr>
              <a:t>，产品部门先提出一些原型，市场部门去做客户调研、反馈、修正</a:t>
            </a:r>
            <a:r>
              <a:rPr lang="" altLang="zh-CN">
                <a:latin typeface="微软雅黑" panose="020B0503020204020204" charset="-122"/>
                <a:ea typeface="微软雅黑" panose="020B0503020204020204" charset="-122"/>
              </a:rPr>
              <a:t>......</a:t>
            </a:r>
            <a:r>
              <a:rPr lang="zh-CN" altLang="">
                <a:latin typeface="微软雅黑" panose="020B0503020204020204" charset="-122"/>
                <a:ea typeface="微软雅黑" panose="020B0503020204020204" charset="-122"/>
              </a:rPr>
              <a:t>，每个部门各行其道，即便有合作也是</a:t>
            </a:r>
            <a:r>
              <a:rPr lang="zh-CN" altLang="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相对割裂的、线性的、指令式的合作</a:t>
            </a:r>
            <a:r>
              <a:rPr lang="zh-CN" altLang="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">
                <a:latin typeface="微软雅黑" panose="020B0503020204020204" charset="-122"/>
                <a:ea typeface="微软雅黑" panose="020B0503020204020204" charset="-122"/>
              </a:rPr>
              <a:t>在未来的商业模式中，广告、零售和客户服务在很大程度上都已互联网化，当品牌也完成互联网化的进程后，全新的“社区电商”商业模式将会形成，将原本割裂的职能部门有机地融合为一体。现在我们已经</a:t>
            </a:r>
            <a:r>
              <a:rPr lang="zh-CN" altLang="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很难准确区分，网红在与粉丝互动的过程中究竟是在做广告、做内容，还是在做产品的共同设计、服务，甚至销售</a:t>
            </a:r>
            <a:r>
              <a:rPr lang="zh-CN" altLang="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4"/>
          <a:srcRect l="10432" t="14721" r="76451" b="42922"/>
          <a:stretch>
            <a:fillRect/>
          </a:stretch>
        </p:blipFill>
        <p:spPr>
          <a:xfrm>
            <a:off x="2263775" y="4382135"/>
            <a:ext cx="1784350" cy="1947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4"/>
          <a:srcRect l="72451" t="14721" r="14426" b="42922"/>
          <a:stretch>
            <a:fillRect/>
          </a:stretch>
        </p:blipFill>
        <p:spPr>
          <a:xfrm>
            <a:off x="6944995" y="4438015"/>
            <a:ext cx="1854200" cy="2022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0" name="图片 9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3" name="图片 32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8" name="图片 37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9" name="图片 38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2" name="图片 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6300"/>
            <a:ext cx="12192000" cy="6380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文本框 29"/>
          <p:cNvSpPr txBox="true"/>
          <p:nvPr/>
        </p:nvSpPr>
        <p:spPr>
          <a:xfrm>
            <a:off x="5116195" y="2244090"/>
            <a:ext cx="39573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7200" spc="300" dirty="0">
                <a:solidFill>
                  <a:srgbClr val="C31F23"/>
                </a:solidFill>
                <a:latin typeface="微软雅黑" panose="020B0503020204020204" charset="-122"/>
                <a:ea typeface="微软雅黑" panose="020B0503020204020204" charset="-122"/>
                <a:cs typeface="经典综艺体简" panose="02010609000101010101" pitchFamily="49" charset="-122"/>
              </a:rPr>
              <a:t>谢</a:t>
            </a:r>
            <a:r>
              <a:rPr lang="en-US" altLang="zh-CN" sz="7200" spc="300" dirty="0">
                <a:solidFill>
                  <a:srgbClr val="C31F23"/>
                </a:solidFill>
                <a:latin typeface="微软雅黑" panose="020B0503020204020204" charset="-122"/>
                <a:ea typeface="微软雅黑" panose="020B0503020204020204" charset="-122"/>
                <a:cs typeface="经典综艺体简" panose="02010609000101010101" pitchFamily="49" charset="-122"/>
              </a:rPr>
              <a:t>    </a:t>
            </a:r>
            <a:r>
              <a:rPr lang="zh-CN" altLang="en-US" sz="7200" spc="300" dirty="0">
                <a:solidFill>
                  <a:srgbClr val="C31F23"/>
                </a:solidFill>
                <a:latin typeface="微软雅黑" panose="020B0503020204020204" charset="-122"/>
                <a:ea typeface="微软雅黑" panose="020B0503020204020204" charset="-122"/>
                <a:cs typeface="经典综艺体简" panose="02010609000101010101" pitchFamily="49" charset="-122"/>
              </a:rPr>
              <a:t>谢</a:t>
            </a:r>
            <a:endParaRPr lang="en-US" altLang="zh-CN" sz="7200" spc="300" dirty="0">
              <a:solidFill>
                <a:srgbClr val="C31F23"/>
              </a:solidFill>
              <a:latin typeface="微软雅黑" panose="020B0503020204020204" charset="-122"/>
              <a:ea typeface="微软雅黑" panose="020B0503020204020204" charset="-122"/>
              <a:cs typeface="经典综艺体简" panose="02010609000101010101" pitchFamily="49" charset="-122"/>
            </a:endParaRPr>
          </a:p>
        </p:txBody>
      </p:sp>
      <p:pic>
        <p:nvPicPr>
          <p:cNvPr id="8" name="图片 7"/>
          <p:cNvPicPr>
            <a:picLocks noChangeAspect="true"/>
          </p:cNvPicPr>
          <p:nvPr userDrawn="true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9073832" y="2540"/>
            <a:ext cx="3352802" cy="838200"/>
          </a:xfrm>
          <a:prstGeom prst="rect">
            <a:avLst/>
          </a:prstGeom>
        </p:spPr>
      </p:pic>
      <p:sp>
        <p:nvSpPr>
          <p:cNvPr id="14" name="文本框 13"/>
          <p:cNvSpPr txBox="true"/>
          <p:nvPr/>
        </p:nvSpPr>
        <p:spPr>
          <a:xfrm>
            <a:off x="1203579" y="3315274"/>
            <a:ext cx="20345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INTERNET CREDIT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045" y="2007235"/>
            <a:ext cx="1180465" cy="1180465"/>
          </a:xfrm>
          <a:prstGeom prst="rect">
            <a:avLst/>
          </a:prstGeom>
        </p:spPr>
      </p:pic>
      <p:pic>
        <p:nvPicPr>
          <p:cNvPr id="9" name="44B7C0F4-79DB-4F8B-9303-0E098D69D8BE-2" descr="/tmp/qt_temp.XV2261qt_temp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9342120" y="4352290"/>
            <a:ext cx="1305560" cy="13055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第二节  新品牌：网红时代的品牌打造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AutoShape 4"/>
          <p:cNvSpPr>
            <a:spLocks noChangeArrowheads="true"/>
          </p:cNvSpPr>
          <p:nvPr/>
        </p:nvSpPr>
        <p:spPr bwMode="blackWhite">
          <a:xfrm>
            <a:off x="2698750" y="2395220"/>
            <a:ext cx="7762240" cy="495300"/>
          </a:xfrm>
          <a:prstGeom prst="roundRect">
            <a:avLst>
              <a:gd name="adj" fmla="val 9106"/>
            </a:avLst>
          </a:prstGeom>
          <a:gradFill rotWithShape="true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true"/>
          </a:gradFill>
          <a:ln w="25400">
            <a:solidFill>
              <a:schemeClr val="bg1"/>
            </a:solidFill>
            <a:round/>
          </a:ln>
          <a:effectLst/>
        </p:spPr>
        <p:txBody>
          <a:bodyPr wrap="none" anchor="ctr"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掌握三类平台如何支持网红电商的发展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7" name="AutoShape 5"/>
          <p:cNvSpPr>
            <a:spLocks noChangeArrowheads="true"/>
          </p:cNvSpPr>
          <p:nvPr/>
        </p:nvSpPr>
        <p:spPr bwMode="blackWhite">
          <a:xfrm>
            <a:off x="2698750" y="2983865"/>
            <a:ext cx="7762240" cy="655955"/>
          </a:xfrm>
          <a:prstGeom prst="roundRect">
            <a:avLst>
              <a:gd name="adj" fmla="val 9106"/>
            </a:avLst>
          </a:prstGeom>
          <a:gradFill rotWithShape="true">
            <a:gsLst>
              <a:gs pos="0">
                <a:srgbClr val="699D5F"/>
              </a:gs>
              <a:gs pos="100000">
                <a:srgbClr val="96BB8F"/>
              </a:gs>
            </a:gsLst>
            <a:lin ang="5400000" scaled="true"/>
          </a:gradFill>
          <a:ln w="25400">
            <a:solidFill>
              <a:schemeClr val="bg1"/>
            </a:solidFill>
            <a:round/>
          </a:ln>
          <a:effectLst/>
        </p:spPr>
        <p:txBody>
          <a:bodyPr wrap="none" anchor="ctr"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理解网红电商的本质特征</a:t>
            </a:r>
            <a:endParaRPr kumimoji="0" 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AutoShape 6"/>
          <p:cNvSpPr>
            <a:spLocks noChangeArrowheads="true"/>
          </p:cNvSpPr>
          <p:nvPr/>
        </p:nvSpPr>
        <p:spPr bwMode="blackWhite">
          <a:xfrm>
            <a:off x="2698750" y="3733165"/>
            <a:ext cx="7762240" cy="611505"/>
          </a:xfrm>
          <a:prstGeom prst="roundRect">
            <a:avLst>
              <a:gd name="adj" fmla="val 9106"/>
            </a:avLst>
          </a:prstGeom>
          <a:gradFill rotWithShape="true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true"/>
          </a:gradFill>
          <a:ln w="25400">
            <a:solidFill>
              <a:schemeClr val="bg1"/>
            </a:solidFill>
            <a:round/>
          </a:ln>
          <a:effectLst/>
        </p:spPr>
        <p:txBody>
          <a:bodyPr wrap="none" anchor="ctr"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掌握新品牌建设的四大基点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Rectangle 2"/>
          <p:cNvSpPr>
            <a:spLocks noGrp="true"/>
          </p:cNvSpPr>
          <p:nvPr/>
        </p:nvSpPr>
        <p:spPr>
          <a:xfrm>
            <a:off x="1616710" y="2291080"/>
            <a:ext cx="669290" cy="2041525"/>
          </a:xfrm>
          <a:prstGeom prst="rect">
            <a:avLst/>
          </a:prstGeom>
        </p:spPr>
        <p:txBody>
          <a:bodyPr vert="horz" wrap="square" lIns="91440" tIns="45720" rIns="91440" bIns="45720" rtlCol="0" anchor="ctr" anchorCtr="false">
            <a:normAutofit lnSpcReduction="20000"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eaLnBrk="1" hangingPunct="1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学习目标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第二节  新品牌：网红时代的品牌打造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" y="2575"/>
            <a:ext cx="12192002" cy="6851867"/>
            <a:chOff x="-2" y="2575"/>
            <a:chExt cx="12192002" cy="6851867"/>
          </a:xfrm>
        </p:grpSpPr>
        <p:pic>
          <p:nvPicPr>
            <p:cNvPr id="8" name="图片 7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9" name="图片 8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10" name="图片 9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11" name="图片 10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sp>
        <p:nvSpPr>
          <p:cNvPr id="37" name="AutoShape 7"/>
          <p:cNvSpPr/>
          <p:nvPr/>
        </p:nvSpPr>
        <p:spPr>
          <a:xfrm>
            <a:off x="3375025" y="3524250"/>
            <a:ext cx="6572885" cy="53276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DDDDDD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fals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99FF"/>
              </a:buClr>
              <a:buFont typeface="Wingdings" panose="05000000000000000000" pitchFamily="2" charset="2"/>
              <a:buChar char="v"/>
              <a:defRPr sz="32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B7E7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347D"/>
              </a:buClr>
              <a:buFont typeface="Wingdings" panose="05000000000000000000" pitchFamily="2" charset="2"/>
              <a:buChar char="•"/>
              <a:defRPr sz="24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二、</a:t>
            </a:r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</a:rPr>
              <a:t>品牌互联化的创新打法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AutoShape 8"/>
          <p:cNvSpPr/>
          <p:nvPr/>
        </p:nvSpPr>
        <p:spPr>
          <a:xfrm>
            <a:off x="3027045" y="2804160"/>
            <a:ext cx="6380480" cy="53276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DDDDDD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fals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99FF"/>
              </a:buClr>
              <a:buFont typeface="Wingdings" panose="05000000000000000000" pitchFamily="2" charset="2"/>
              <a:buChar char="v"/>
              <a:defRPr sz="32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B7E7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347D"/>
              </a:buClr>
              <a:buFont typeface="Wingdings" panose="05000000000000000000" pitchFamily="2" charset="2"/>
              <a:buChar char="•"/>
              <a:defRPr sz="24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一、网红电商：三级支撑下的爆炸性商业机会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9" name="Group 9"/>
          <p:cNvGrpSpPr/>
          <p:nvPr/>
        </p:nvGrpSpPr>
        <p:grpSpPr>
          <a:xfrm rot="0">
            <a:off x="2383790" y="2937510"/>
            <a:ext cx="422275" cy="399415"/>
            <a:chOff x="0" y="0"/>
            <a:chExt cx="1615" cy="1615"/>
          </a:xfrm>
        </p:grpSpPr>
        <p:sp>
          <p:nvSpPr>
            <p:cNvPr id="40" name="Oval 10"/>
            <p:cNvSpPr/>
            <p:nvPr/>
          </p:nvSpPr>
          <p:spPr>
            <a:xfrm>
              <a:off x="0" y="0"/>
              <a:ext cx="1615" cy="1615"/>
            </a:xfrm>
            <a:prstGeom prst="ellipse">
              <a:avLst/>
            </a:prstGeom>
            <a:gradFill rotWithShape="true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Oval 11"/>
            <p:cNvSpPr/>
            <p:nvPr/>
          </p:nvSpPr>
          <p:spPr>
            <a:xfrm>
              <a:off x="92" y="91"/>
              <a:ext cx="1430" cy="1430"/>
            </a:xfrm>
            <a:prstGeom prst="ellipse">
              <a:avLst/>
            </a:prstGeom>
            <a:gradFill rotWithShape="true">
              <a:gsLst>
                <a:gs pos="0">
                  <a:srgbClr val="FFFFFF"/>
                </a:gs>
                <a:gs pos="50000">
                  <a:srgbClr val="A2A2A2"/>
                </a:gs>
                <a:gs pos="100000">
                  <a:srgbClr val="FFFFFF"/>
                </a:gs>
              </a:gsLst>
              <a:lin ang="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Oval 12"/>
            <p:cNvSpPr>
              <a:spLocks noChangeArrowheads="true"/>
            </p:cNvSpPr>
            <p:nvPr/>
          </p:nvSpPr>
          <p:spPr bwMode="auto">
            <a:xfrm>
              <a:off x="175" y="175"/>
              <a:ext cx="1265" cy="1265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FFFFFF"/>
                </a:gs>
                <a:gs pos="100000">
                  <a:srgbClr val="9999FF"/>
                </a:gs>
              </a:gsLst>
              <a:lin ang="18900000" scaled="true"/>
            </a:gradFill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43" name="Oval 13"/>
            <p:cNvSpPr/>
            <p:nvPr/>
          </p:nvSpPr>
          <p:spPr>
            <a:xfrm>
              <a:off x="176" y="176"/>
              <a:ext cx="1262" cy="1264"/>
            </a:xfrm>
            <a:prstGeom prst="ellipse">
              <a:avLst/>
            </a:prstGeom>
            <a:gradFill rotWithShape="true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wrap="square"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Oval 14"/>
            <p:cNvSpPr>
              <a:spLocks noChangeArrowheads="true"/>
            </p:cNvSpPr>
            <p:nvPr/>
          </p:nvSpPr>
          <p:spPr bwMode="auto">
            <a:xfrm>
              <a:off x="256" y="256"/>
              <a:ext cx="1097" cy="1104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53538A"/>
                </a:gs>
                <a:gs pos="100000">
                  <a:srgbClr val="9999FF"/>
                </a:gs>
              </a:gsLst>
              <a:lin ang="2700000" scaled="true"/>
            </a:gra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45" name="Oval 15"/>
            <p:cNvSpPr/>
            <p:nvPr/>
          </p:nvSpPr>
          <p:spPr>
            <a:xfrm>
              <a:off x="259" y="259"/>
              <a:ext cx="1096" cy="1098"/>
            </a:xfrm>
            <a:prstGeom prst="ellipse">
              <a:avLst/>
            </a:prstGeom>
            <a:gradFill rotWithShape="true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6" name="Group 16"/>
          <p:cNvGrpSpPr/>
          <p:nvPr/>
        </p:nvGrpSpPr>
        <p:grpSpPr>
          <a:xfrm rot="0">
            <a:off x="2798445" y="3592830"/>
            <a:ext cx="422275" cy="399415"/>
            <a:chOff x="0" y="0"/>
            <a:chExt cx="1615" cy="1615"/>
          </a:xfrm>
        </p:grpSpPr>
        <p:sp>
          <p:nvSpPr>
            <p:cNvPr id="47" name="Oval 17"/>
            <p:cNvSpPr/>
            <p:nvPr/>
          </p:nvSpPr>
          <p:spPr>
            <a:xfrm>
              <a:off x="0" y="0"/>
              <a:ext cx="1615" cy="1615"/>
            </a:xfrm>
            <a:prstGeom prst="ellipse">
              <a:avLst/>
            </a:prstGeom>
            <a:gradFill rotWithShape="true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Oval 18"/>
            <p:cNvSpPr/>
            <p:nvPr/>
          </p:nvSpPr>
          <p:spPr>
            <a:xfrm>
              <a:off x="92" y="91"/>
              <a:ext cx="1430" cy="1430"/>
            </a:xfrm>
            <a:prstGeom prst="ellipse">
              <a:avLst/>
            </a:prstGeom>
            <a:gradFill rotWithShape="true">
              <a:gsLst>
                <a:gs pos="0">
                  <a:srgbClr val="FFFFFF"/>
                </a:gs>
                <a:gs pos="50000">
                  <a:srgbClr val="A2A2A2"/>
                </a:gs>
                <a:gs pos="100000">
                  <a:srgbClr val="FFFFFF"/>
                </a:gs>
              </a:gsLst>
              <a:lin ang="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Oval 19"/>
            <p:cNvSpPr>
              <a:spLocks noChangeArrowheads="true"/>
            </p:cNvSpPr>
            <p:nvPr/>
          </p:nvSpPr>
          <p:spPr bwMode="auto">
            <a:xfrm>
              <a:off x="175" y="175"/>
              <a:ext cx="1265" cy="1265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FFFFFF"/>
                </a:gs>
                <a:gs pos="100000">
                  <a:srgbClr val="9999FF"/>
                </a:gs>
              </a:gsLst>
              <a:lin ang="18900000" scaled="true"/>
            </a:gradFill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50" name="Oval 20"/>
            <p:cNvSpPr/>
            <p:nvPr/>
          </p:nvSpPr>
          <p:spPr>
            <a:xfrm>
              <a:off x="176" y="176"/>
              <a:ext cx="1262" cy="1264"/>
            </a:xfrm>
            <a:prstGeom prst="ellipse">
              <a:avLst/>
            </a:prstGeom>
            <a:gradFill rotWithShape="true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wrap="square"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Oval 21"/>
            <p:cNvSpPr>
              <a:spLocks noChangeArrowheads="true"/>
            </p:cNvSpPr>
            <p:nvPr/>
          </p:nvSpPr>
          <p:spPr bwMode="auto">
            <a:xfrm>
              <a:off x="256" y="256"/>
              <a:ext cx="1097" cy="1104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53538A"/>
                </a:gs>
                <a:gs pos="100000">
                  <a:srgbClr val="9999FF"/>
                </a:gs>
              </a:gsLst>
              <a:lin ang="2700000" scaled="true"/>
            </a:gra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52" name="Oval 22"/>
            <p:cNvSpPr/>
            <p:nvPr/>
          </p:nvSpPr>
          <p:spPr>
            <a:xfrm>
              <a:off x="259" y="259"/>
              <a:ext cx="1096" cy="1098"/>
            </a:xfrm>
            <a:prstGeom prst="ellipse">
              <a:avLst/>
            </a:prstGeom>
            <a:gradFill rotWithShape="true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0" name="AutoShape 5"/>
          <p:cNvSpPr/>
          <p:nvPr/>
        </p:nvSpPr>
        <p:spPr>
          <a:xfrm>
            <a:off x="3627120" y="4176395"/>
            <a:ext cx="6758305" cy="54038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DDDDDD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fals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99FF"/>
              </a:buClr>
              <a:buFont typeface="Wingdings" panose="05000000000000000000" pitchFamily="2" charset="2"/>
              <a:buChar char="v"/>
              <a:defRPr sz="32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B7E7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347D"/>
              </a:buClr>
              <a:buFont typeface="Wingdings" panose="05000000000000000000" pitchFamily="2" charset="2"/>
              <a:buChar char="•"/>
              <a:defRPr sz="24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三、</a:t>
            </a:r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</a:rPr>
              <a:t>新品牌建设的四大基点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1" name="Group 30"/>
          <p:cNvGrpSpPr/>
          <p:nvPr/>
        </p:nvGrpSpPr>
        <p:grpSpPr>
          <a:xfrm rot="0">
            <a:off x="3103880" y="4247515"/>
            <a:ext cx="422275" cy="399415"/>
            <a:chOff x="0" y="0"/>
            <a:chExt cx="1615" cy="1615"/>
          </a:xfrm>
        </p:grpSpPr>
        <p:sp>
          <p:nvSpPr>
            <p:cNvPr id="62" name="Oval 31"/>
            <p:cNvSpPr/>
            <p:nvPr/>
          </p:nvSpPr>
          <p:spPr>
            <a:xfrm>
              <a:off x="0" y="0"/>
              <a:ext cx="1615" cy="1615"/>
            </a:xfrm>
            <a:prstGeom prst="ellipse">
              <a:avLst/>
            </a:prstGeom>
            <a:gradFill rotWithShape="true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" name="Oval 32"/>
            <p:cNvSpPr/>
            <p:nvPr/>
          </p:nvSpPr>
          <p:spPr>
            <a:xfrm>
              <a:off x="92" y="91"/>
              <a:ext cx="1430" cy="1430"/>
            </a:xfrm>
            <a:prstGeom prst="ellipse">
              <a:avLst/>
            </a:prstGeom>
            <a:gradFill rotWithShape="true">
              <a:gsLst>
                <a:gs pos="0">
                  <a:srgbClr val="FFFFFF"/>
                </a:gs>
                <a:gs pos="50000">
                  <a:srgbClr val="A2A2A2"/>
                </a:gs>
                <a:gs pos="100000">
                  <a:srgbClr val="FFFFFF"/>
                </a:gs>
              </a:gsLst>
              <a:lin ang="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Oval 33"/>
            <p:cNvSpPr>
              <a:spLocks noChangeArrowheads="true"/>
            </p:cNvSpPr>
            <p:nvPr/>
          </p:nvSpPr>
          <p:spPr bwMode="auto">
            <a:xfrm>
              <a:off x="175" y="175"/>
              <a:ext cx="1265" cy="1265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FFFFFF"/>
                </a:gs>
                <a:gs pos="100000">
                  <a:srgbClr val="9999FF"/>
                </a:gs>
              </a:gsLst>
              <a:lin ang="18900000" scaled="true"/>
            </a:gradFill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5" name="Oval 34"/>
            <p:cNvSpPr/>
            <p:nvPr/>
          </p:nvSpPr>
          <p:spPr>
            <a:xfrm>
              <a:off x="176" y="176"/>
              <a:ext cx="1262" cy="1264"/>
            </a:xfrm>
            <a:prstGeom prst="ellipse">
              <a:avLst/>
            </a:prstGeom>
            <a:gradFill rotWithShape="true"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wrap="square"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Oval 35"/>
            <p:cNvSpPr>
              <a:spLocks noChangeArrowheads="true"/>
            </p:cNvSpPr>
            <p:nvPr/>
          </p:nvSpPr>
          <p:spPr bwMode="auto">
            <a:xfrm>
              <a:off x="256" y="256"/>
              <a:ext cx="1097" cy="1104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53538A"/>
                </a:gs>
                <a:gs pos="100000">
                  <a:srgbClr val="9999FF"/>
                </a:gs>
              </a:gsLst>
              <a:lin ang="2700000" scaled="true"/>
            </a:gra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7" name="Oval 36"/>
            <p:cNvSpPr/>
            <p:nvPr/>
          </p:nvSpPr>
          <p:spPr>
            <a:xfrm>
              <a:off x="259" y="259"/>
              <a:ext cx="1096" cy="1098"/>
            </a:xfrm>
            <a:prstGeom prst="ellipse">
              <a:avLst/>
            </a:prstGeom>
            <a:gradFill rotWithShape="true">
              <a:gsLst>
                <a:gs pos="0">
                  <a:srgbClr val="8D67E1"/>
                </a:gs>
                <a:gs pos="100000">
                  <a:srgbClr val="45326D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品牌营销的互联网化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322705" y="641985"/>
            <a:ext cx="95465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一个成功的品牌不仅代表着企业的形象，还要能够扛起企业宣传的大旗。传统的营销中，企业往往是先有战略，继而推出产品，然后是拉动营销，渠道铺货，这样的品牌营销属于面对消费者的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单向传播，消费者只能被动接受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true"/>
          <p:nvPr/>
        </p:nvSpPr>
        <p:spPr>
          <a:xfrm>
            <a:off x="1322705" y="5650865"/>
            <a:ext cx="9546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网红电商的崛起，意味着品牌营销开始互联网化，也为传统企业指明了前进的方向，</a:t>
            </a:r>
            <a:r>
              <a:rPr lang="zh-CN"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未来成功的品牌营销，需要消费者和企业主动共建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9103995" y="2211070"/>
            <a:ext cx="2414905" cy="34397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370" y="2211070"/>
            <a:ext cx="2848610" cy="18256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2002155" y="4185920"/>
            <a:ext cx="2663825" cy="15563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5452110" y="2815590"/>
            <a:ext cx="3651885" cy="2054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10242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网红品牌正在迅速崛起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4"/>
          <a:srcRect l="2092" t="1882" r="1717" b="4296"/>
          <a:stretch>
            <a:fillRect/>
          </a:stretch>
        </p:blipFill>
        <p:spPr>
          <a:xfrm>
            <a:off x="3322955" y="863600"/>
            <a:ext cx="5233035" cy="567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10242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网红电商：三级支撑下的爆炸性商业机会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423035" y="664210"/>
            <a:ext cx="954659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2014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年淘宝注意到一批很特别的店铺，它们从来不参加淘宝组织的各种活动，也从不依靠淘宝的流量，令人意外的是，它们的销量却出奇地好，而且销售期非常集中，经常是一个月内有一两天卖的特别好，在其他时间段基本没有什么流量，这些店铺奇特的销量曲线和飞快的成长速度，引起了淘宝的高度重视，他们就是后来大家熟知的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类似张大奕、雪梨这一批所谓的网红电商品牌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4"/>
          <a:srcRect l="33587" t="14270" r="34148"/>
          <a:stretch>
            <a:fillRect/>
          </a:stretch>
        </p:blipFill>
        <p:spPr>
          <a:xfrm>
            <a:off x="7931150" y="2990850"/>
            <a:ext cx="2037715" cy="3609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5"/>
          <a:srcRect l="29034" t="30344" r="17718"/>
          <a:stretch>
            <a:fillRect/>
          </a:stretch>
        </p:blipFill>
        <p:spPr>
          <a:xfrm>
            <a:off x="1687195" y="3063875"/>
            <a:ext cx="1847850" cy="3627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4010660" y="5184775"/>
            <a:ext cx="3221355" cy="495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4058920" y="3953510"/>
            <a:ext cx="3173095" cy="493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8378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网红电商：三级支撑下的爆炸性商业机会（续）</a:t>
            </a:r>
            <a:endParaRPr 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322705" y="720725"/>
            <a:ext cx="95465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网红即网络红人，是近些年来大家时常听到的现象级概念，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一些人或团队利用互联网的影响力，让自己走上舞台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，变成明星，形成明星效应，这些网红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利用超高的人气和关注度获取巨大的经济收益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325" y="2232660"/>
            <a:ext cx="3687445" cy="2765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260" y="2197100"/>
            <a:ext cx="4979035" cy="2800985"/>
          </a:xfrm>
          <a:prstGeom prst="rect">
            <a:avLst/>
          </a:prstGeom>
        </p:spPr>
      </p:pic>
      <p:sp>
        <p:nvSpPr>
          <p:cNvPr id="7" name="文本框 6"/>
          <p:cNvSpPr txBox="true"/>
          <p:nvPr/>
        </p:nvSpPr>
        <p:spPr>
          <a:xfrm>
            <a:off x="1449705" y="5140325"/>
            <a:ext cx="95465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案例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：网红“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papi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酱”姜逸磊是一个出生于上海，毕业于中央戏剧学院导演系的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80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后，靠着在网络上传原创搞笑短视频迅速走红，微博坐拥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2000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多万粉丝，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2016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21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日，她的第一次广告拍卖除了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2200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万的天价。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89084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网红电商：三级支撑下的爆炸性商业机会（续）</a:t>
            </a:r>
            <a:endParaRPr 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456690" y="878840"/>
            <a:ext cx="954659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案例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：淘宝网红的爆炸成长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张大奕是淘宝网红的领军人物，之前是《瑞丽》的模特，后来经过漫长的积累和成长，逐渐演化成了自己品牌的老板，拥有自己店铺的不少股份，从刚开店时的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万粉丝，到两年后名满天下，现在粉丝量已经超过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万。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2017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21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日，淘宝举办了一个名为“新势力周”的大型活动，雪梨的店铺上新（新商品上架开始售卖）之后一分钟营业额就突破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万元。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：网红电商是典型依赖于“面”（平台）的支撑而高速发展的</a:t>
            </a:r>
            <a:r>
              <a:rPr lang="zh-CN" altLang="en-US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非常创新的“线”，它们的成功源于充分利用了不同“面”提供的不同价值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，充分利用了三个不同类型的平台级服务：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淘宝等电商平台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各类社交媒体平台，微博、微信、直播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快速反应供应链平台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-2" y="2575"/>
            <a:ext cx="12192002" cy="6851867"/>
            <a:chOff x="-2" y="2575"/>
            <a:chExt cx="12192002" cy="6851867"/>
          </a:xfrm>
        </p:grpSpPr>
        <p:pic>
          <p:nvPicPr>
            <p:cNvPr id="29" name="图片 28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0" name="图片 29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1" name="图片 30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2" name="图片 31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44B7C0F4-79DB-4F8B-9303-0E098D69D8BE-1">
      <extobjdata type="44B7C0F4-79DB-4F8B-9303-0E098D69D8BE" data="ewogICAiTGFzdFVybCIgOiAiaHR0cDovL3d3dy50b3BzY2FuLmNvbS93cHMvaW5kZXguaHRtbD90ZXh0PWh0dHBzJTNBJTJGJTJGd3d3LnByb2Nlc3Nvbi5jb20lMkZ2aWV3JTJGbGluayUyRjYwYzVhNTczNTY1M2JiN2EzMjQyMzQ1MCZ0ZXh0VHlwZT10ZXh0JnJvdW5kPTAmZ3JhZGllbnRXYXk9MCZmdENvbG9yPSUyM2FiYTAwMCZjb250ZW50PSVFNiU4MCU5RCVFNyVCQiVCNCVFNSVBRiVCQyVFNSU5QiVCRSIsCiAgICJMb2dvIiA6ICIiLAogICAiT3JpZ2luYWxVcmwiIDogImh0dHA6Ly93d3cudG9wc2Nhbi5jb20vd3BzL2luZGV4Lmh0bWwiCn0K"/>
    </extobj>
    <extobj name="44B7C0F4-79DB-4F8B-9303-0E098D69D8BE-2">
      <extobjdata type="44B7C0F4-79DB-4F8B-9303-0E098D69D8BE" data="ewogICAiTGFzdFVybCIgOiAiaHR0cDovL3d3dy50b3BzY2FuLmNvbS93cHMvaW5kZXguaHRtbD90ZXh0PWh0dHBzJTNBJTJGJTJGd3d3LnByb2Nlc3Nvbi5jb20lMkZ2aWV3JTJGbGluayUyRjYxNDVkNWZiMDc5MTI5NDNjMDU5NDNmMiZ0ZXh0VHlwZT10ZXh0JnJvdW5kPTAmZ3JhZGllbnRXYXk9MCZmdENvbG9yPSUyM2FiYTAwMCZjb250ZW50PSVFNiU4MCU5RCVFNyVCQiVCNCVFNSVBRiVCQyVFNSU5QiVCRSIsCiAgICJMb2dvIiA6ICIiLAogICAiT3JpZ2luYWxVcmwiIDogImh0dHA6Ly93d3cudG9wc2Nhbi5jb20vd3BzL2luZGV4Lmh0bWwiCn0K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4306</Words>
  <Application>WPS 演示</Application>
  <PresentationFormat>宽屏</PresentationFormat>
  <Paragraphs>141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经典综艺体简</vt:lpstr>
      <vt:lpstr>新宋体</vt:lpstr>
      <vt:lpstr>Wingdings</vt:lpstr>
      <vt:lpstr>Arial Unicode MS</vt:lpstr>
      <vt:lpstr>Arial Black</vt:lpstr>
      <vt:lpstr>Times New Roman</vt:lpstr>
      <vt:lpstr>楷体</vt:lpstr>
      <vt:lpstr>华文行楷</vt:lpstr>
      <vt:lpstr>Office 主题​​</vt:lpstr>
      <vt:lpstr>PowerPoint 演示文稿</vt:lpstr>
      <vt:lpstr>本部分大纲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zjz</dc:creator>
  <cp:lastModifiedBy>zjz</cp:lastModifiedBy>
  <cp:revision>199</cp:revision>
  <dcterms:created xsi:type="dcterms:W3CDTF">2021-09-18T12:06:51Z</dcterms:created>
  <dcterms:modified xsi:type="dcterms:W3CDTF">2021-09-18T12:06:51Z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2052-11.1.0.9604</vt:lpwstr>
  </property>
</Properties>
</file>